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cbart" initials="a" lastIdx="1" clrIdx="0">
    <p:extLst>
      <p:ext uri="{19B8F6BF-5375-455C-9EA6-DF929625EA0E}">
        <p15:presenceInfo xmlns:p15="http://schemas.microsoft.com/office/powerpoint/2012/main" userId="acbar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2"/>
      </p:cViewPr>
      <p:guideLst>
        <p:guide orient="horz" pos="2088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8-08T15:53:47.520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Errors.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We'll learn some more techniques to help you fix your broken problems in the coming weeks.</a:t>
            </a:r>
          </a:p>
          <a:p>
            <a:r>
              <a:rPr lang="en-US" dirty="0"/>
              <a:t>For now, think critically about the errors you receive.</a:t>
            </a:r>
          </a:p>
          <a:p>
            <a:r>
              <a:rPr lang="en-US" dirty="0"/>
              <a:t>When you see one you don't understand, you should ask "What does this error message mean?" instead of "What is wrong with my program?"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3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something goes wrong with your program, Python will give you an error message.</a:t>
            </a:r>
          </a:p>
          <a:p>
            <a:r>
              <a:rPr lang="en-US" dirty="0"/>
              <a:t>These messages are meant to help you find where your error is and what kind of error it 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92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has many, many error messages.</a:t>
            </a:r>
          </a:p>
          <a:p>
            <a:r>
              <a:rPr lang="en-US" dirty="0"/>
              <a:t>It can take a long time to learn them all.</a:t>
            </a:r>
          </a:p>
          <a:p>
            <a:r>
              <a:rPr lang="en-US" dirty="0"/>
              <a:t>When you encounter an error message you are unfamiliar with, you should first read and think about the message.</a:t>
            </a:r>
          </a:p>
          <a:p>
            <a:r>
              <a:rPr lang="en-US" dirty="0"/>
              <a:t>If you are not sure what it means, you should look up the error's meaning in the documentation.</a:t>
            </a:r>
          </a:p>
          <a:p>
            <a:r>
              <a:rPr lang="en-US" dirty="0"/>
              <a:t>Then, you can debug your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64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a minor point of terminology.</a:t>
            </a:r>
          </a:p>
          <a:p>
            <a:r>
              <a:rPr lang="en-US" dirty="0"/>
              <a:t>Errors are sometimes referred to as "Exceptions".</a:t>
            </a:r>
          </a:p>
          <a:p>
            <a:r>
              <a:rPr lang="en-US" dirty="0"/>
              <a:t>They're not quite identical, but for our purposes they might as well be.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04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imagine that we ran some code, and encountered an error message.</a:t>
            </a:r>
          </a:p>
          <a:p>
            <a:r>
              <a:rPr lang="en-US" dirty="0"/>
              <a:t>In the bottom left of the error message, you can see the type of error.</a:t>
            </a:r>
          </a:p>
          <a:p>
            <a:r>
              <a:rPr lang="en-US" dirty="0"/>
              <a:t>In the example here, you can see that we have a "</a:t>
            </a:r>
            <a:r>
              <a:rPr lang="en-US" dirty="0" err="1"/>
              <a:t>TypeError</a:t>
            </a:r>
            <a:r>
              <a:rPr lang="en-US" dirty="0"/>
              <a:t>".</a:t>
            </a:r>
          </a:p>
          <a:p>
            <a:r>
              <a:rPr lang="en-US" dirty="0"/>
              <a:t>After the error type, there is usually some further description of the error.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97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can be tricky to read, but the error message should also identify WHERE the error </a:t>
            </a:r>
            <a:r>
              <a:rPr lang="en-US" dirty="0" err="1"/>
              <a:t>occured</a:t>
            </a:r>
            <a:r>
              <a:rPr lang="en-US" dirty="0"/>
              <a:t>.</a:t>
            </a:r>
          </a:p>
          <a:p>
            <a:r>
              <a:rPr lang="en-US" dirty="0"/>
              <a:t>Of course, sometimes the error is actually caused by code on a previous line.</a:t>
            </a:r>
          </a:p>
          <a:p>
            <a:r>
              <a:rPr lang="en-US" dirty="0"/>
              <a:t>You will have to think very critically about whether the error message is correct.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18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look at a few common errors.</a:t>
            </a:r>
          </a:p>
          <a:p>
            <a:r>
              <a:rPr lang="en-US" dirty="0"/>
              <a:t>First, here is a </a:t>
            </a:r>
            <a:r>
              <a:rPr lang="en-US" dirty="0" err="1"/>
              <a:t>NameError</a:t>
            </a:r>
            <a:r>
              <a:rPr lang="en-US" dirty="0"/>
              <a:t>.</a:t>
            </a:r>
          </a:p>
          <a:p>
            <a:r>
              <a:rPr lang="en-US" dirty="0"/>
              <a:t>A </a:t>
            </a:r>
            <a:r>
              <a:rPr lang="en-US" dirty="0" err="1"/>
              <a:t>NameError</a:t>
            </a:r>
            <a:r>
              <a:rPr lang="en-US" dirty="0"/>
              <a:t> comes up when you try to reference a variable that does not exist yet.</a:t>
            </a:r>
          </a:p>
          <a:p>
            <a:r>
              <a:rPr lang="en-US" dirty="0"/>
              <a:t>Sometimes, you </a:t>
            </a:r>
            <a:r>
              <a:rPr lang="en-US" dirty="0" err="1"/>
              <a:t>mispelled</a:t>
            </a:r>
            <a:r>
              <a:rPr lang="en-US" dirty="0"/>
              <a:t> the name of the variable.</a:t>
            </a:r>
          </a:p>
          <a:p>
            <a:r>
              <a:rPr lang="en-US" dirty="0"/>
              <a:t>Sometimes, you have not initialized the variable.</a:t>
            </a:r>
          </a:p>
          <a:p>
            <a:r>
              <a:rPr lang="en-US" dirty="0"/>
              <a:t>Sometimes, you initialized the variable, but you did so AFTER its first usage.</a:t>
            </a:r>
          </a:p>
          <a:p>
            <a:r>
              <a:rPr lang="en-US" dirty="0"/>
              <a:t>In this case, there is a typo in the name "student grade".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50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common error is the </a:t>
            </a:r>
            <a:r>
              <a:rPr lang="en-US" dirty="0" err="1"/>
              <a:t>TypeError</a:t>
            </a:r>
            <a:r>
              <a:rPr lang="en-US" dirty="0"/>
              <a:t>, which occurs when you use an operator incorrectly.</a:t>
            </a:r>
          </a:p>
          <a:p>
            <a:r>
              <a:rPr lang="en-US" dirty="0"/>
              <a:t>For example, adding together a string and a number is not allowed.</a:t>
            </a:r>
          </a:p>
          <a:p>
            <a:r>
              <a:rPr lang="en-US" dirty="0"/>
              <a:t>When you read the error message that is produced, it will describe what went wrong.</a:t>
            </a:r>
          </a:p>
          <a:p>
            <a:r>
              <a:rPr lang="en-US" dirty="0"/>
              <a:t>Here, it says that we attempted to concatenate (which means combine) a string and an integer.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515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syntax error means that you broke Python's rules of spelling, grammar, and punctuation.</a:t>
            </a:r>
          </a:p>
          <a:p>
            <a:r>
              <a:rPr lang="en-US" dirty="0"/>
              <a:t>There are many ways to break a programs' syntax.</a:t>
            </a:r>
          </a:p>
          <a:p>
            <a:r>
              <a:rPr lang="en-US" dirty="0"/>
              <a:t>Usually, Python is very good at suggesting where the error is.</a:t>
            </a:r>
          </a:p>
          <a:p>
            <a:r>
              <a:rPr lang="en-US" dirty="0"/>
              <a:t>Still, sometimes it can be very tricky to track down a </a:t>
            </a:r>
            <a:r>
              <a:rPr lang="en-US" dirty="0" err="1"/>
              <a:t>SyntaxError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10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comments" Target="../comments/comment1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Errors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CE00B1-345D-4926-8F8B-F54E4B5889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215">
        <p159:morph option="byObject"/>
      </p:transition>
    </mc:Choice>
    <mc:Fallback>
      <p:transition spd="slow" advTm="32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35792-7808-45C4-A529-3350DD537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Errors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811DD57-C01F-42ED-B153-F73B20D17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282" y="2928946"/>
            <a:ext cx="2250326" cy="206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nsulting detective with pipe and magnifying glass [silhouette] by DooFi">
            <a:extLst>
              <a:ext uri="{FF2B5EF4-FFF2-40B4-BE49-F238E27FC236}">
                <a16:creationId xmlns:a16="http://schemas.microsoft.com/office/drawing/2014/main" id="{FD1CE02C-7A8A-4288-8534-3E71BBD39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518" y="2457599"/>
            <a:ext cx="2079146" cy="3158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44EE90-D7BD-4367-810D-A0A61B1DDF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028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0411">
        <p159:morph option="byObject"/>
      </p:transition>
    </mc:Choice>
    <mc:Fallback>
      <p:transition spd="slow" advTm="204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21909-9EC3-46C5-AC3A-EA9590C24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1026" name="Picture 2" descr="Laptop with Error by caliebschacher">
            <a:extLst>
              <a:ext uri="{FF2B5EF4-FFF2-40B4-BE49-F238E27FC236}">
                <a16:creationId xmlns:a16="http://schemas.microsoft.com/office/drawing/2014/main" id="{F62B0561-6158-4EC9-A22F-62CC841BD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850" y="2536166"/>
            <a:ext cx="2621819" cy="240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13C02DA-28FA-46F5-8104-CD46DF4C6E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44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449">
        <p159:morph option="byObject"/>
      </p:transition>
    </mc:Choice>
    <mc:Fallback>
      <p:transition spd="slow" advTm="134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6B4D0-9003-4561-B065-AB7F70EB2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 Messages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2716A2-57EF-4887-950B-EEBC9008A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Autofit/>
          </a:bodyPr>
          <a:lstStyle/>
          <a:p>
            <a:r>
              <a:rPr lang="en-US" sz="1800" dirty="0" err="1"/>
              <a:t>StopIteration</a:t>
            </a:r>
            <a:endParaRPr lang="en-US" sz="1800" dirty="0"/>
          </a:p>
          <a:p>
            <a:r>
              <a:rPr lang="en-US" sz="1800" dirty="0" err="1"/>
              <a:t>SystemExit</a:t>
            </a:r>
            <a:endParaRPr lang="en-US" sz="1800" dirty="0"/>
          </a:p>
          <a:p>
            <a:r>
              <a:rPr lang="en-US" sz="1800" dirty="0" err="1"/>
              <a:t>ArithmeticError</a:t>
            </a:r>
            <a:endParaRPr lang="en-US" sz="1800" dirty="0"/>
          </a:p>
          <a:p>
            <a:r>
              <a:rPr lang="en-US" sz="1800" dirty="0" err="1"/>
              <a:t>OverflowError</a:t>
            </a:r>
            <a:endParaRPr lang="en-US" sz="1800" dirty="0"/>
          </a:p>
          <a:p>
            <a:r>
              <a:rPr lang="en-US" sz="1800" dirty="0" err="1"/>
              <a:t>FloatingPointError</a:t>
            </a:r>
            <a:endParaRPr lang="en-US" sz="1800" dirty="0"/>
          </a:p>
          <a:p>
            <a:r>
              <a:rPr lang="en-US" sz="1800" dirty="0" err="1"/>
              <a:t>ZeroDivisionError</a:t>
            </a:r>
            <a:endParaRPr lang="en-US" sz="1800" dirty="0"/>
          </a:p>
          <a:p>
            <a:r>
              <a:rPr lang="en-US" sz="1800" dirty="0" err="1"/>
              <a:t>AssertionError</a:t>
            </a:r>
            <a:endParaRPr lang="en-US" sz="1800" dirty="0"/>
          </a:p>
          <a:p>
            <a:r>
              <a:rPr lang="en-US" sz="1800" dirty="0" err="1"/>
              <a:t>AttributeError</a:t>
            </a:r>
            <a:endParaRPr lang="en-US" sz="1800" dirty="0"/>
          </a:p>
          <a:p>
            <a:r>
              <a:rPr lang="en-US" sz="1800" dirty="0" err="1"/>
              <a:t>EOFError</a:t>
            </a:r>
            <a:endParaRPr lang="en-US" sz="1800" dirty="0"/>
          </a:p>
          <a:p>
            <a:r>
              <a:rPr lang="en-US" sz="1800" dirty="0" err="1"/>
              <a:t>ImportError</a:t>
            </a:r>
            <a:endParaRPr lang="en-US" sz="1800" dirty="0"/>
          </a:p>
          <a:p>
            <a:r>
              <a:rPr lang="en-US" sz="1800" dirty="0" err="1"/>
              <a:t>KeyboardInterrupt</a:t>
            </a:r>
            <a:endParaRPr lang="en-US" sz="1800" dirty="0"/>
          </a:p>
          <a:p>
            <a:r>
              <a:rPr lang="en-US" sz="1800" dirty="0" err="1"/>
              <a:t>LookupError</a:t>
            </a:r>
            <a:endParaRPr lang="en-US" sz="1800" dirty="0"/>
          </a:p>
          <a:p>
            <a:r>
              <a:rPr lang="en-US" sz="1800" dirty="0" err="1"/>
              <a:t>IndexError</a:t>
            </a:r>
            <a:endParaRPr lang="en-US" sz="1800" dirty="0"/>
          </a:p>
          <a:p>
            <a:r>
              <a:rPr lang="en-US" sz="1800" dirty="0" err="1"/>
              <a:t>KeyError</a:t>
            </a:r>
            <a:endParaRPr lang="en-US" sz="1800" dirty="0"/>
          </a:p>
          <a:p>
            <a:r>
              <a:rPr lang="en-US" sz="1800" dirty="0" err="1"/>
              <a:t>NameError</a:t>
            </a:r>
            <a:endParaRPr lang="en-US" sz="1800" dirty="0"/>
          </a:p>
          <a:p>
            <a:r>
              <a:rPr lang="en-US" sz="1800" dirty="0" err="1"/>
              <a:t>UnboundLocalError</a:t>
            </a:r>
            <a:endParaRPr lang="en-US" sz="1800" dirty="0"/>
          </a:p>
          <a:p>
            <a:r>
              <a:rPr lang="en-US" sz="1800" dirty="0" err="1"/>
              <a:t>EnvironmentError</a:t>
            </a:r>
            <a:endParaRPr lang="en-US" sz="1800" dirty="0"/>
          </a:p>
          <a:p>
            <a:r>
              <a:rPr lang="en-US" sz="1800" dirty="0" err="1"/>
              <a:t>IOError</a:t>
            </a:r>
            <a:endParaRPr lang="en-US" sz="1800" dirty="0"/>
          </a:p>
          <a:p>
            <a:r>
              <a:rPr lang="en-US" sz="1800" dirty="0" err="1"/>
              <a:t>OSError</a:t>
            </a:r>
            <a:endParaRPr lang="en-US" sz="1800" dirty="0"/>
          </a:p>
          <a:p>
            <a:r>
              <a:rPr lang="en-US" sz="1800" dirty="0" err="1"/>
              <a:t>SyntaxError</a:t>
            </a:r>
            <a:endParaRPr lang="en-US" sz="1800" dirty="0"/>
          </a:p>
          <a:p>
            <a:r>
              <a:rPr lang="en-US" sz="1800" dirty="0" err="1"/>
              <a:t>IndentationError</a:t>
            </a:r>
            <a:endParaRPr lang="en-US" sz="1800" dirty="0"/>
          </a:p>
          <a:p>
            <a:r>
              <a:rPr lang="en-US" sz="1800" dirty="0" err="1"/>
              <a:t>SystemError</a:t>
            </a:r>
            <a:endParaRPr lang="en-US" sz="1800" dirty="0"/>
          </a:p>
          <a:p>
            <a:r>
              <a:rPr lang="en-US" sz="1800" dirty="0" err="1"/>
              <a:t>SystemExit</a:t>
            </a:r>
            <a:endParaRPr lang="en-US" sz="1800" dirty="0"/>
          </a:p>
          <a:p>
            <a:r>
              <a:rPr lang="en-US" sz="1800" dirty="0" err="1"/>
              <a:t>TypeError</a:t>
            </a:r>
            <a:endParaRPr lang="en-US" sz="1800" dirty="0"/>
          </a:p>
          <a:p>
            <a:r>
              <a:rPr lang="en-US" sz="1800" dirty="0" err="1"/>
              <a:t>ValueError</a:t>
            </a:r>
            <a:endParaRPr lang="en-US" sz="1800" dirty="0"/>
          </a:p>
          <a:p>
            <a:r>
              <a:rPr lang="en-US" sz="1800" dirty="0" err="1"/>
              <a:t>RuntimeError</a:t>
            </a:r>
            <a:endParaRPr lang="en-US" sz="1800" dirty="0"/>
          </a:p>
          <a:p>
            <a:r>
              <a:rPr lang="en-US" sz="1800" dirty="0" err="1"/>
              <a:t>NotImplementedError</a:t>
            </a:r>
            <a:endParaRPr lang="en-US" sz="1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6B92576-E9E3-4D76-8924-EEEA3A4A93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57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3039">
        <p159:morph option="byObject"/>
      </p:transition>
    </mc:Choice>
    <mc:Fallback>
      <p:transition spd="slow" advTm="230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BA173-8EA7-4C8A-801F-3AB905F76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EAB3F-8E50-47FE-92AC-920F1AA6F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endParaRPr lang="en-US" sz="5400" dirty="0"/>
          </a:p>
          <a:p>
            <a:pPr marL="45720" indent="0">
              <a:buNone/>
            </a:pPr>
            <a:r>
              <a:rPr lang="en-US" sz="5400" dirty="0"/>
              <a:t>"Errors" or "Exceptions"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AED938-F475-473C-9486-9D59C875BC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27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376">
        <p159:morph option="byObject"/>
      </p:transition>
    </mc:Choice>
    <mc:Fallback>
      <p:transition spd="slow" advTm="133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FC780-6095-4AE2-A8F0-F1208F05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the error type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365065-6D55-4EE9-87A0-D822E2A5F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8561" y="2062675"/>
            <a:ext cx="6906283" cy="13781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50B7A9-7259-4F9B-9C54-D0118DC25B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8561" y="3793799"/>
            <a:ext cx="5157422" cy="25559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58233D-36CC-4F86-924C-92FB434231EB}"/>
              </a:ext>
            </a:extLst>
          </p:cNvPr>
          <p:cNvSpPr txBox="1"/>
          <p:nvPr/>
        </p:nvSpPr>
        <p:spPr>
          <a:xfrm>
            <a:off x="1143000" y="4548575"/>
            <a:ext cx="1380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BlockPy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27D3C-80C7-49F5-970E-99AAE3CC737F}"/>
              </a:ext>
            </a:extLst>
          </p:cNvPr>
          <p:cNvSpPr txBox="1"/>
          <p:nvPr/>
        </p:nvSpPr>
        <p:spPr>
          <a:xfrm>
            <a:off x="1143000" y="2415287"/>
            <a:ext cx="1236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Spyder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5275505-6ABC-4A93-8662-8D73991D9ED0}"/>
              </a:ext>
            </a:extLst>
          </p:cNvPr>
          <p:cNvSpPr/>
          <p:nvPr/>
        </p:nvSpPr>
        <p:spPr>
          <a:xfrm>
            <a:off x="2655277" y="3094892"/>
            <a:ext cx="1354015" cy="44269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EAE3C33-9C8E-4F50-8580-C932102A79A4}"/>
              </a:ext>
            </a:extLst>
          </p:cNvPr>
          <p:cNvSpPr/>
          <p:nvPr/>
        </p:nvSpPr>
        <p:spPr>
          <a:xfrm>
            <a:off x="2828561" y="4097215"/>
            <a:ext cx="1040055" cy="228600"/>
          </a:xfrm>
          <a:prstGeom prst="roundRect">
            <a:avLst>
              <a:gd name="adj" fmla="val 16667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D4BCBE2-D7D9-4418-B2DB-6890F2948F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511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871">
        <p159:morph option="byObject"/>
      </p:transition>
    </mc:Choice>
    <mc:Fallback>
      <p:transition spd="slow" advTm="218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13AC4-1299-48DE-A327-562A7A59E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the 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1502E4-0C3D-4CEC-80B5-5F243C3754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8561" y="2062675"/>
            <a:ext cx="6906283" cy="13781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E21F13-9B86-4322-B99A-39A6264C7F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8561" y="3793799"/>
            <a:ext cx="5157422" cy="25559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9D51E1-F072-4A9E-8160-48459F627A57}"/>
              </a:ext>
            </a:extLst>
          </p:cNvPr>
          <p:cNvSpPr txBox="1"/>
          <p:nvPr/>
        </p:nvSpPr>
        <p:spPr>
          <a:xfrm>
            <a:off x="1143000" y="4548575"/>
            <a:ext cx="1380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BlockPy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A8B62-76B8-4AFD-9759-5F70B6667044}"/>
              </a:ext>
            </a:extLst>
          </p:cNvPr>
          <p:cNvSpPr txBox="1"/>
          <p:nvPr/>
        </p:nvSpPr>
        <p:spPr>
          <a:xfrm>
            <a:off x="1143000" y="2415287"/>
            <a:ext cx="1236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Spyder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33AF621-CC52-4CE1-98B3-3DE1A4812706}"/>
              </a:ext>
            </a:extLst>
          </p:cNvPr>
          <p:cNvSpPr/>
          <p:nvPr/>
        </p:nvSpPr>
        <p:spPr>
          <a:xfrm>
            <a:off x="7174523" y="2391987"/>
            <a:ext cx="1354015" cy="44269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83A54A3-7419-4640-B2E7-5AEAA06ACFB2}"/>
              </a:ext>
            </a:extLst>
          </p:cNvPr>
          <p:cNvSpPr/>
          <p:nvPr/>
        </p:nvSpPr>
        <p:spPr>
          <a:xfrm>
            <a:off x="3866053" y="4255478"/>
            <a:ext cx="1040055" cy="439614"/>
          </a:xfrm>
          <a:prstGeom prst="roundRect">
            <a:avLst>
              <a:gd name="adj" fmla="val 16667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0A48C70-0D76-4703-B6AD-B2422E6C6B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85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186">
        <p159:morph option="byObject"/>
      </p:transition>
    </mc:Choice>
    <mc:Fallback>
      <p:transition spd="slow" advTm="181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042F8-D139-4C76-8A46-19C15EB37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Errors: </a:t>
            </a:r>
            <a:r>
              <a:rPr lang="en-US" dirty="0" err="1"/>
              <a:t>NameError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C612D4-0615-474C-9B50-44F85F63257A}"/>
              </a:ext>
            </a:extLst>
          </p:cNvPr>
          <p:cNvSpPr/>
          <p:nvPr/>
        </p:nvSpPr>
        <p:spPr>
          <a:xfrm>
            <a:off x="3188677" y="280030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student_grade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studetn_grade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43E140B-42D8-4E7D-9D4C-2F89A371C120}"/>
              </a:ext>
            </a:extLst>
          </p:cNvPr>
          <p:cNvSpPr/>
          <p:nvPr/>
        </p:nvSpPr>
        <p:spPr>
          <a:xfrm>
            <a:off x="5081954" y="5186677"/>
            <a:ext cx="3499338" cy="844845"/>
          </a:xfrm>
          <a:prstGeom prst="wedgeRoundRectCallout">
            <a:avLst>
              <a:gd name="adj1" fmla="val -39127"/>
              <a:gd name="adj2" fmla="val -18822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This typo will cause a </a:t>
            </a:r>
            <a:r>
              <a:rPr lang="en-US" sz="2800" dirty="0" err="1"/>
              <a:t>NameError</a:t>
            </a:r>
            <a:r>
              <a:rPr lang="en-US" sz="2800" dirty="0"/>
              <a:t>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E8E3DAE-B189-45FE-9FAE-B9D003E297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459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0429">
        <p159:morph option="byObject"/>
      </p:transition>
    </mc:Choice>
    <mc:Fallback>
      <p:transition spd="slow" advTm="304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FC79-4952-4868-B9E7-93078FFA8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Errors: </a:t>
            </a:r>
            <a:r>
              <a:rPr lang="en-US" dirty="0" err="1"/>
              <a:t>TypeError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A50DE8-4EC2-400F-8194-75EC5A42E0A6}"/>
              </a:ext>
            </a:extLst>
          </p:cNvPr>
          <p:cNvSpPr/>
          <p:nvPr/>
        </p:nvSpPr>
        <p:spPr>
          <a:xfrm>
            <a:off x="4522493" y="3244334"/>
            <a:ext cx="31470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</a:rPr>
              <a:t>print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008000"/>
                </a:solidFill>
                <a:latin typeface="Courier New" panose="02070309020205020404" pitchFamily="49" charset="0"/>
              </a:rPr>
              <a:t>"7"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r>
              <a:rPr lang="en-US" sz="3200" dirty="0">
                <a:solidFill>
                  <a:srgbClr val="800000"/>
                </a:solidFill>
                <a:latin typeface="Courier New" panose="02070309020205020404" pitchFamily="49" charset="0"/>
              </a:rPr>
              <a:t>3</a:t>
            </a:r>
            <a:r>
              <a:rPr lang="en-US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C41999F2-2DA5-45E2-8553-90991DC2CF1A}"/>
              </a:ext>
            </a:extLst>
          </p:cNvPr>
          <p:cNvSpPr/>
          <p:nvPr/>
        </p:nvSpPr>
        <p:spPr>
          <a:xfrm>
            <a:off x="5574917" y="4331173"/>
            <a:ext cx="3586338" cy="1552619"/>
          </a:xfrm>
          <a:prstGeom prst="wedgeRoundRectCallout">
            <a:avLst>
              <a:gd name="adj1" fmla="val -13136"/>
              <a:gd name="adj2" fmla="val -88624"/>
              <a:gd name="adj3" fmla="val 16667"/>
            </a:avLst>
          </a:prstGeom>
          <a:solidFill>
            <a:srgbClr val="FFCCCC"/>
          </a:solidFill>
          <a:ln>
            <a:solidFill>
              <a:srgbClr val="FF7C8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TypeError: cannot concatenate 'str' and 'int' objects on line 1</a:t>
            </a:r>
            <a:endParaRPr lang="en-US" sz="2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EF78C3D-06E4-4B7E-AC2C-0045CDA654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0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4858">
        <p159:morph option="byObject"/>
      </p:transition>
    </mc:Choice>
    <mc:Fallback>
      <p:transition spd="slow" advTm="248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11122-C934-4393-92E0-DC6F1C07D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Errors: </a:t>
            </a:r>
            <a:r>
              <a:rPr lang="en-US" dirty="0" err="1"/>
              <a:t>SyntaxError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CB3192-8807-44AE-B6B1-939FF6575D29}"/>
              </a:ext>
            </a:extLst>
          </p:cNvPr>
          <p:cNvSpPr/>
          <p:nvPr/>
        </p:nvSpPr>
        <p:spPr>
          <a:xfrm>
            <a:off x="1650520" y="2842838"/>
            <a:ext cx="720018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"Klaus von </a:t>
            </a:r>
            <a:r>
              <a:rPr lang="en-US" sz="2400" dirty="0" err="1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Wagglyschwantz</a:t>
            </a:r>
            <a:r>
              <a:rPr lang="en-US" sz="2400" dirty="0">
                <a:solidFill>
                  <a:srgbClr val="008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age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8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is_good_dog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True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"Klaus is a good dog?)</a:t>
            </a:r>
          </a:p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is_good_dog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4800" dirty="0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2B86C71-9E2F-4EC3-B05B-EF6D86182344}"/>
              </a:ext>
            </a:extLst>
          </p:cNvPr>
          <p:cNvSpPr/>
          <p:nvPr/>
        </p:nvSpPr>
        <p:spPr>
          <a:xfrm>
            <a:off x="7502105" y="4497809"/>
            <a:ext cx="4264325" cy="1532334"/>
          </a:xfrm>
          <a:prstGeom prst="wedgeRoundRectCallout">
            <a:avLst>
              <a:gd name="adj1" fmla="val -64991"/>
              <a:gd name="adj2" fmla="val -75080"/>
              <a:gd name="adj3" fmla="val 16667"/>
            </a:avLst>
          </a:prstGeom>
          <a:solidFill>
            <a:srgbClr val="FFCCCC"/>
          </a:solidFill>
          <a:ln>
            <a:solidFill>
              <a:srgbClr val="FF7C8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 err="1"/>
              <a:t>SyntaxError</a:t>
            </a:r>
            <a:r>
              <a:rPr lang="en-US" sz="2800" dirty="0"/>
              <a:t>: bad token on line 4</a:t>
            </a:r>
          </a:p>
          <a:p>
            <a:r>
              <a:rPr lang="en-US" sz="2800" dirty="0"/>
              <a:t>Missing quotation mark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42E1449-44D1-4193-A8AA-9980D68D83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481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8698">
        <p159:morph option="byObject"/>
      </p:transition>
    </mc:Choice>
    <mc:Fallback>
      <p:transition spd="slow" advTm="286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5651</TotalTime>
  <Words>674</Words>
  <Application>Microsoft Office PowerPoint</Application>
  <PresentationFormat>Widescreen</PresentationFormat>
  <Paragraphs>103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Courier New</vt:lpstr>
      <vt:lpstr>Basis</vt:lpstr>
      <vt:lpstr>Errors</vt:lpstr>
      <vt:lpstr>Purpose</vt:lpstr>
      <vt:lpstr>Types of Error Messages</vt:lpstr>
      <vt:lpstr>Terminology</vt:lpstr>
      <vt:lpstr>Identify the error type</vt:lpstr>
      <vt:lpstr>Find the Line</vt:lpstr>
      <vt:lpstr>Common Errors: NameError</vt:lpstr>
      <vt:lpstr>Common Errors: TypeError</vt:lpstr>
      <vt:lpstr>Common Errors: SyntaxError</vt:lpstr>
      <vt:lpstr>Debugging Errors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208</cp:revision>
  <dcterms:created xsi:type="dcterms:W3CDTF">2017-06-09T19:25:05Z</dcterms:created>
  <dcterms:modified xsi:type="dcterms:W3CDTF">2018-01-07T00:02:40Z</dcterms:modified>
</cp:coreProperties>
</file>